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</p:sldIdLst>
  <p:sldSz cy="5143500" cx="9144000"/>
  <p:notesSz cx="6858000" cy="9144000"/>
  <p:embeddedFontLst>
    <p:embeddedFont>
      <p:font typeface="Nunito SemiBold"/>
      <p:regular r:id="rId31"/>
      <p:bold r:id="rId32"/>
      <p:italic r:id="rId33"/>
      <p:boldItalic r:id="rId34"/>
    </p:embeddedFont>
    <p:embeddedFont>
      <p:font typeface="Roboto"/>
      <p:regular r:id="rId35"/>
      <p:bold r:id="rId36"/>
      <p:italic r:id="rId37"/>
      <p:boldItalic r:id="rId38"/>
    </p:embeddedFont>
    <p:embeddedFont>
      <p:font typeface="Montserrat ExtraBold"/>
      <p:bold r:id="rId39"/>
      <p:boldItalic r:id="rId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ExtraBold-boldItalic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NunitoSemiBold-regular.fntdata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font" Target="fonts/NunitoSemiBold-italic.fntdata"/><Relationship Id="rId10" Type="http://schemas.openxmlformats.org/officeDocument/2006/relationships/slide" Target="slides/slide4.xml"/><Relationship Id="rId32" Type="http://schemas.openxmlformats.org/officeDocument/2006/relationships/font" Target="fonts/NunitoSemiBold-bold.fntdata"/><Relationship Id="rId13" Type="http://schemas.openxmlformats.org/officeDocument/2006/relationships/slide" Target="slides/slide7.xml"/><Relationship Id="rId35" Type="http://schemas.openxmlformats.org/officeDocument/2006/relationships/font" Target="fonts/Roboto-regular.fntdata"/><Relationship Id="rId12" Type="http://schemas.openxmlformats.org/officeDocument/2006/relationships/slide" Target="slides/slide6.xml"/><Relationship Id="rId34" Type="http://schemas.openxmlformats.org/officeDocument/2006/relationships/font" Target="fonts/NunitoSemiBold-boldItalic.fntdata"/><Relationship Id="rId15" Type="http://schemas.openxmlformats.org/officeDocument/2006/relationships/slide" Target="slides/slide9.xml"/><Relationship Id="rId37" Type="http://schemas.openxmlformats.org/officeDocument/2006/relationships/font" Target="fonts/Roboto-italic.fntdata"/><Relationship Id="rId14" Type="http://schemas.openxmlformats.org/officeDocument/2006/relationships/slide" Target="slides/slide8.xml"/><Relationship Id="rId36" Type="http://schemas.openxmlformats.org/officeDocument/2006/relationships/font" Target="fonts/Roboto-bold.fntdata"/><Relationship Id="rId17" Type="http://schemas.openxmlformats.org/officeDocument/2006/relationships/slide" Target="slides/slide11.xml"/><Relationship Id="rId39" Type="http://schemas.openxmlformats.org/officeDocument/2006/relationships/font" Target="fonts/MontserratExtraBold-bold.fntdata"/><Relationship Id="rId16" Type="http://schemas.openxmlformats.org/officeDocument/2006/relationships/slide" Target="slides/slide10.xml"/><Relationship Id="rId38" Type="http://schemas.openxmlformats.org/officeDocument/2006/relationships/font" Target="fonts/Roboto-boldItalic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aaeb556e2f_1_45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aaeb556e2f_1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aaeb556e2f_1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2aaeb556e2f_1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aaeb556e2f_1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2aaeb556e2f_1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2aaeb556e2f_1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2aaeb556e2f_1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2aaeb556e2f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2aaeb556e2f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2aaeb556e2f_2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2aaeb556e2f_2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2aaeb556e2f_1_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2aaeb556e2f_1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2aaeb556e2f_1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2aaeb556e2f_1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2aaeb556e2f_1_2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2aaeb556e2f_1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2aaeb556e2f_2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2aaeb556e2f_2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2aaeb556e2f_2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2aaeb556e2f_2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aaeb556e2f_1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2aaeb556e2f_1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2aaeb556e2f_1_2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2aaeb556e2f_1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2aaeb556e2f_1_2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2aaeb556e2f_1_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2aaeb556e2f_1_2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2aaeb556e2f_1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2aaeb556e2f_1_2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2aaeb556e2f_1_2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2aaeb556e2f_1_2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2aaeb556e2f_1_2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aaeb556e2f_1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2aaeb556e2f_1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aaeb556e2f_1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2aaeb556e2f_1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aaeb556e2f_1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2aaeb556e2f_1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aaeb556e2f_1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2aaeb556e2f_1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aaeb556e2f_1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2aaeb556e2f_1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aaeb556e2f_1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2aaeb556e2f_1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aaeb556e2f_1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2aaeb556e2f_1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6" name="Google Shape;56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0" name="Google Shape;60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3" name="Google Shape;63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4" name="Google Shape;64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7" name="Google Shape;67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8" name="Google Shape;68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9" name="Google Shape;69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2" name="Google Shape;72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5" name="Google Shape;75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6" name="Google Shape;76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79" name="Google Shape;79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2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3" name="Google Shape;83;p2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4" name="Google Shape;84;p2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5" name="Google Shape;85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88" name="Google Shape;88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1" name="Google Shape;91;p2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" name="Google Shape;92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9.jpg"/><Relationship Id="rId4" Type="http://schemas.openxmlformats.org/officeDocument/2006/relationships/image" Target="../media/image2.png"/><Relationship Id="rId5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Relationship Id="rId4" Type="http://schemas.openxmlformats.org/officeDocument/2006/relationships/image" Target="../media/image18.png"/><Relationship Id="rId5" Type="http://schemas.openxmlformats.org/officeDocument/2006/relationships/image" Target="../media/image27.png"/><Relationship Id="rId6" Type="http://schemas.openxmlformats.org/officeDocument/2006/relationships/image" Target="../media/image22.png"/><Relationship Id="rId7" Type="http://schemas.openxmlformats.org/officeDocument/2006/relationships/image" Target="../media/image2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jpg"/><Relationship Id="rId4" Type="http://schemas.openxmlformats.org/officeDocument/2006/relationships/image" Target="../media/image2.png"/><Relationship Id="rId5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Relationship Id="rId4" Type="http://schemas.openxmlformats.org/officeDocument/2006/relationships/image" Target="../media/image2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Relationship Id="rId4" Type="http://schemas.openxmlformats.org/officeDocument/2006/relationships/hyperlink" Target="https://www.naftaliharris.com/blog/visualizing-dbscan-clustering/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jpg"/><Relationship Id="rId4" Type="http://schemas.openxmlformats.org/officeDocument/2006/relationships/image" Target="../media/image2.png"/><Relationship Id="rId5" Type="http://schemas.openxmlformats.org/officeDocument/2006/relationships/image" Target="../media/image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Relationship Id="rId4" Type="http://schemas.openxmlformats.org/officeDocument/2006/relationships/image" Target="../media/image10.png"/><Relationship Id="rId5" Type="http://schemas.openxmlformats.org/officeDocument/2006/relationships/image" Target="../media/image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Relationship Id="rId4" Type="http://schemas.openxmlformats.org/officeDocument/2006/relationships/image" Target="../media/image2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png"/><Relationship Id="rId4" Type="http://schemas.openxmlformats.org/officeDocument/2006/relationships/image" Target="../media/image20.png"/><Relationship Id="rId5" Type="http://schemas.openxmlformats.org/officeDocument/2006/relationships/image" Target="../media/image26.png"/><Relationship Id="rId6" Type="http://schemas.openxmlformats.org/officeDocument/2006/relationships/image" Target="../media/image2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9.jpg"/><Relationship Id="rId4" Type="http://schemas.openxmlformats.org/officeDocument/2006/relationships/image" Target="../media/image2.png"/><Relationship Id="rId5" Type="http://schemas.openxmlformats.org/officeDocument/2006/relationships/image" Target="../media/image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9.jpg"/><Relationship Id="rId4" Type="http://schemas.openxmlformats.org/officeDocument/2006/relationships/image" Target="../media/image2.png"/><Relationship Id="rId5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9.jpg"/><Relationship Id="rId4" Type="http://schemas.openxmlformats.org/officeDocument/2006/relationships/image" Target="../media/image2.png"/><Relationship Id="rId5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9.jpg"/><Relationship Id="rId4" Type="http://schemas.openxmlformats.org/officeDocument/2006/relationships/image" Target="../media/image2.png"/><Relationship Id="rId5" Type="http://schemas.openxmlformats.org/officeDocument/2006/relationships/image" Target="../media/image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4.png"/><Relationship Id="rId4" Type="http://schemas.openxmlformats.org/officeDocument/2006/relationships/image" Target="../media/image10.png"/><Relationship Id="rId5" Type="http://schemas.openxmlformats.org/officeDocument/2006/relationships/image" Target="../media/image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3.png"/><Relationship Id="rId4" Type="http://schemas.openxmlformats.org/officeDocument/2006/relationships/image" Target="../media/image2.png"/><Relationship Id="rId5" Type="http://schemas.openxmlformats.org/officeDocument/2006/relationships/image" Target="../media/image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9.jpg"/><Relationship Id="rId4" Type="http://schemas.openxmlformats.org/officeDocument/2006/relationships/image" Target="../media/image2.png"/><Relationship Id="rId5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8.png"/><Relationship Id="rId5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16.png"/><Relationship Id="rId5" Type="http://schemas.openxmlformats.org/officeDocument/2006/relationships/image" Target="../media/image13.png"/><Relationship Id="rId6" Type="http://schemas.openxmlformats.org/officeDocument/2006/relationships/image" Target="../media/image4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Relationship Id="rId4" Type="http://schemas.openxmlformats.org/officeDocument/2006/relationships/image" Target="../media/image10.png"/><Relationship Id="rId5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5.png"/><Relationship Id="rId5" Type="http://schemas.openxmlformats.org/officeDocument/2006/relationships/image" Target="../media/image7.png"/><Relationship Id="rId6" Type="http://schemas.openxmlformats.org/officeDocument/2006/relationships/image" Target="../media/image17.png"/><Relationship Id="rId7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Relationship Id="rId4" Type="http://schemas.openxmlformats.org/officeDocument/2006/relationships/image" Target="../media/image15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3744"/>
        </a:solid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5" y="0"/>
            <a:ext cx="9234452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94152" y="189650"/>
            <a:ext cx="1645773" cy="47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8600" y="125300"/>
            <a:ext cx="809876" cy="607649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5"/>
          <p:cNvSpPr txBox="1"/>
          <p:nvPr/>
        </p:nvSpPr>
        <p:spPr>
          <a:xfrm>
            <a:off x="1787700" y="1627875"/>
            <a:ext cx="55686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Hello and Welcome to</a:t>
            </a:r>
            <a:endParaRPr sz="3500">
              <a:solidFill>
                <a:schemeClr val="l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AI Camp</a:t>
            </a:r>
            <a:endParaRPr sz="3500">
              <a:solidFill>
                <a:schemeClr val="l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3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7" name="Google Shape;21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34"/>
          <p:cNvSpPr txBox="1"/>
          <p:nvPr/>
        </p:nvSpPr>
        <p:spPr>
          <a:xfrm>
            <a:off x="311700" y="133500"/>
            <a:ext cx="6282300" cy="104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D93744"/>
                </a:solidFill>
                <a:latin typeface="Comic Sans MS"/>
                <a:ea typeface="Comic Sans MS"/>
                <a:cs typeface="Comic Sans MS"/>
                <a:sym typeface="Comic Sans MS"/>
              </a:rPr>
              <a:t>Elbow method:</a:t>
            </a:r>
            <a:endParaRPr b="1" sz="3000">
              <a:solidFill>
                <a:srgbClr val="D93744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171717"/>
                </a:solidFill>
                <a:latin typeface="Comic Sans MS"/>
                <a:ea typeface="Comic Sans MS"/>
                <a:cs typeface="Comic Sans MS"/>
                <a:sym typeface="Comic Sans MS"/>
              </a:rPr>
              <a:t>(How to choose “K” in K-means)</a:t>
            </a:r>
            <a:endParaRPr sz="3000">
              <a:solidFill>
                <a:srgbClr val="171717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219" name="Google Shape;219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34374" y="168150"/>
            <a:ext cx="1297925" cy="972200"/>
          </a:xfrm>
          <a:prstGeom prst="rect">
            <a:avLst/>
          </a:prstGeom>
          <a:noFill/>
          <a:ln cap="flat" cmpd="sng" w="9525">
            <a:solidFill>
              <a:srgbClr val="171717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20" name="Google Shape;220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89400" y="1601613"/>
            <a:ext cx="3742901" cy="2389263"/>
          </a:xfrm>
          <a:prstGeom prst="rect">
            <a:avLst/>
          </a:prstGeom>
          <a:noFill/>
          <a:ln cap="flat" cmpd="sng" w="9525">
            <a:solidFill>
              <a:srgbClr val="171717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21" name="Google Shape;221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2425" y="1657887"/>
            <a:ext cx="4351501" cy="2318700"/>
          </a:xfrm>
          <a:prstGeom prst="rect">
            <a:avLst/>
          </a:prstGeom>
          <a:noFill/>
          <a:ln cap="flat" cmpd="sng" w="9525">
            <a:solidFill>
              <a:srgbClr val="171717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22" name="Google Shape;222;p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30500" y="4452150"/>
            <a:ext cx="6503876" cy="515525"/>
          </a:xfrm>
          <a:prstGeom prst="rect">
            <a:avLst/>
          </a:prstGeom>
          <a:noFill/>
          <a:ln cap="flat" cmpd="sng" w="9525">
            <a:solidFill>
              <a:srgbClr val="171717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3744"/>
        </a:solidFill>
      </p:bgPr>
    </p:bg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oogle Shape;22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5" y="0"/>
            <a:ext cx="9267000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94152" y="189650"/>
            <a:ext cx="1645773" cy="47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8600" y="125300"/>
            <a:ext cx="809876" cy="607649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35"/>
          <p:cNvSpPr txBox="1"/>
          <p:nvPr/>
        </p:nvSpPr>
        <p:spPr>
          <a:xfrm>
            <a:off x="1543050" y="1565900"/>
            <a:ext cx="60579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Coding</a:t>
            </a:r>
            <a:endParaRPr sz="3500">
              <a:solidFill>
                <a:schemeClr val="l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Notebook</a:t>
            </a:r>
            <a:r>
              <a:rPr lang="en" sz="1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: k_mean+dbscan.ipynb</a:t>
            </a:r>
            <a:endParaRPr sz="1800">
              <a:solidFill>
                <a:schemeClr val="l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3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7" name="Google Shape;23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36"/>
          <p:cNvSpPr txBox="1"/>
          <p:nvPr/>
        </p:nvSpPr>
        <p:spPr>
          <a:xfrm>
            <a:off x="1609625" y="379100"/>
            <a:ext cx="592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D93744"/>
                </a:solidFill>
                <a:latin typeface="Comic Sans MS"/>
                <a:ea typeface="Comic Sans MS"/>
                <a:cs typeface="Comic Sans MS"/>
                <a:sym typeface="Comic Sans MS"/>
              </a:rPr>
              <a:t>2) DBScan Clustering</a:t>
            </a:r>
            <a:endParaRPr b="1" sz="3000">
              <a:solidFill>
                <a:srgbClr val="D93744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239" name="Google Shape;239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47825" y="1316411"/>
            <a:ext cx="4871799" cy="2510675"/>
          </a:xfrm>
          <a:prstGeom prst="rect">
            <a:avLst/>
          </a:prstGeom>
          <a:noFill/>
          <a:ln cap="flat" cmpd="sng" w="9525">
            <a:solidFill>
              <a:srgbClr val="171717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40" name="Google Shape;240;p36"/>
          <p:cNvSpPr txBox="1"/>
          <p:nvPr/>
        </p:nvSpPr>
        <p:spPr>
          <a:xfrm>
            <a:off x="311700" y="1316400"/>
            <a:ext cx="3149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D93744"/>
                </a:solidFill>
                <a:latin typeface="Comic Sans MS"/>
                <a:ea typeface="Comic Sans MS"/>
                <a:cs typeface="Comic Sans MS"/>
                <a:sym typeface="Comic Sans MS"/>
              </a:rPr>
              <a:t>DBScan parameters:</a:t>
            </a:r>
            <a:endParaRPr sz="2000"/>
          </a:p>
        </p:txBody>
      </p:sp>
      <p:sp>
        <p:nvSpPr>
          <p:cNvPr id="241" name="Google Shape;241;p36"/>
          <p:cNvSpPr txBox="1"/>
          <p:nvPr/>
        </p:nvSpPr>
        <p:spPr>
          <a:xfrm>
            <a:off x="875700" y="1853850"/>
            <a:ext cx="2585100" cy="8136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1717"/>
              </a:buClr>
              <a:buSzPts val="1900"/>
              <a:buFont typeface="Comic Sans MS"/>
              <a:buChar char="●"/>
            </a:pPr>
            <a:r>
              <a:rPr b="1" lang="en" sz="1900">
                <a:solidFill>
                  <a:srgbClr val="171717"/>
                </a:solidFill>
                <a:latin typeface="Comic Sans MS"/>
                <a:ea typeface="Comic Sans MS"/>
                <a:cs typeface="Comic Sans MS"/>
                <a:sym typeface="Comic Sans MS"/>
              </a:rPr>
              <a:t>min </a:t>
            </a:r>
            <a:r>
              <a:rPr b="1" lang="en" sz="1900">
                <a:solidFill>
                  <a:srgbClr val="171717"/>
                </a:solidFill>
                <a:latin typeface="Comic Sans MS"/>
                <a:ea typeface="Comic Sans MS"/>
                <a:cs typeface="Comic Sans MS"/>
                <a:sym typeface="Comic Sans MS"/>
              </a:rPr>
              <a:t>samples</a:t>
            </a:r>
            <a:endParaRPr b="1" sz="1900">
              <a:solidFill>
                <a:srgbClr val="171717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1717"/>
              </a:buClr>
              <a:buSzPts val="1900"/>
              <a:buFont typeface="Comic Sans MS"/>
              <a:buChar char="●"/>
            </a:pPr>
            <a:r>
              <a:rPr b="1" lang="en" sz="1900">
                <a:solidFill>
                  <a:srgbClr val="171717"/>
                </a:solidFill>
                <a:latin typeface="Comic Sans MS"/>
                <a:ea typeface="Comic Sans MS"/>
                <a:cs typeface="Comic Sans MS"/>
                <a:sym typeface="Comic Sans MS"/>
              </a:rPr>
              <a:t>ep</a:t>
            </a:r>
            <a:r>
              <a:rPr b="1" lang="en" sz="1900">
                <a:solidFill>
                  <a:srgbClr val="171717"/>
                </a:solidFill>
                <a:latin typeface="Comic Sans MS"/>
                <a:ea typeface="Comic Sans MS"/>
                <a:cs typeface="Comic Sans MS"/>
                <a:sym typeface="Comic Sans MS"/>
              </a:rPr>
              <a:t>s</a:t>
            </a:r>
            <a:endParaRPr b="1" sz="1900">
              <a:solidFill>
                <a:srgbClr val="171717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3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8" name="Google Shape;24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37"/>
          <p:cNvSpPr txBox="1"/>
          <p:nvPr/>
        </p:nvSpPr>
        <p:spPr>
          <a:xfrm>
            <a:off x="1609625" y="744575"/>
            <a:ext cx="592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D93744"/>
                </a:solidFill>
                <a:latin typeface="Comic Sans MS"/>
                <a:ea typeface="Comic Sans MS"/>
                <a:cs typeface="Comic Sans MS"/>
                <a:sym typeface="Comic Sans MS"/>
              </a:rPr>
              <a:t> DBScan Demo</a:t>
            </a:r>
            <a:endParaRPr b="1" sz="3000">
              <a:solidFill>
                <a:srgbClr val="D93744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50" name="Google Shape;250;p37"/>
          <p:cNvSpPr txBox="1"/>
          <p:nvPr/>
        </p:nvSpPr>
        <p:spPr>
          <a:xfrm>
            <a:off x="1021100" y="2263950"/>
            <a:ext cx="7101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hlinkClick r:id="rId4"/>
              </a:rPr>
              <a:t>https://www.naftaliharris.com/blog/visualizing-dbscan-clustering/</a:t>
            </a:r>
            <a:endParaRPr sz="18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3744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5" y="0"/>
            <a:ext cx="9267000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94152" y="189650"/>
            <a:ext cx="1645773" cy="47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8600" y="125300"/>
            <a:ext cx="809876" cy="607649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8"/>
          <p:cNvSpPr txBox="1"/>
          <p:nvPr/>
        </p:nvSpPr>
        <p:spPr>
          <a:xfrm>
            <a:off x="1543050" y="1565900"/>
            <a:ext cx="60579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Coding</a:t>
            </a:r>
            <a:endParaRPr sz="3500">
              <a:solidFill>
                <a:schemeClr val="l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Notebook</a:t>
            </a:r>
            <a:r>
              <a:rPr lang="en" sz="1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: k_mean+dbscan.ipynb</a:t>
            </a:r>
            <a:endParaRPr sz="1800">
              <a:solidFill>
                <a:schemeClr val="l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3744"/>
        </a:solidFill>
      </p:bgPr>
    </p:bg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201874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60775" y="4623875"/>
            <a:ext cx="1117932" cy="32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8600" y="4576975"/>
            <a:ext cx="558652" cy="419150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39"/>
          <p:cNvSpPr txBox="1"/>
          <p:nvPr>
            <p:ph idx="1" type="subTitle"/>
          </p:nvPr>
        </p:nvSpPr>
        <p:spPr>
          <a:xfrm>
            <a:off x="340638" y="572150"/>
            <a:ext cx="8520600" cy="79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Dimensionality Reduction</a:t>
            </a:r>
            <a:endParaRPr b="1" sz="40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67" name="Google Shape;267;p39"/>
          <p:cNvSpPr txBox="1"/>
          <p:nvPr/>
        </p:nvSpPr>
        <p:spPr>
          <a:xfrm>
            <a:off x="1483275" y="2102150"/>
            <a:ext cx="61776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7350" lvl="0" marL="4572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Comic Sans MS"/>
              <a:buAutoNum type="arabicParenR"/>
            </a:pPr>
            <a:r>
              <a:rPr b="1" lang="en" sz="25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PCA (Principal Component Analysis)</a:t>
            </a:r>
            <a:endParaRPr sz="2500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4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4" name="Google Shape;27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40"/>
          <p:cNvSpPr txBox="1"/>
          <p:nvPr/>
        </p:nvSpPr>
        <p:spPr>
          <a:xfrm>
            <a:off x="935325" y="379100"/>
            <a:ext cx="7273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D93744"/>
                </a:solidFill>
                <a:latin typeface="Comic Sans MS"/>
                <a:ea typeface="Comic Sans MS"/>
                <a:cs typeface="Comic Sans MS"/>
                <a:sym typeface="Comic Sans MS"/>
              </a:rPr>
              <a:t>PCA (Principal Component Analysis)</a:t>
            </a:r>
            <a:endParaRPr b="1" sz="3000">
              <a:solidFill>
                <a:srgbClr val="D93744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276" name="Google Shape;276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53250" y="1261275"/>
            <a:ext cx="6437501" cy="2620950"/>
          </a:xfrm>
          <a:prstGeom prst="rect">
            <a:avLst/>
          </a:prstGeom>
          <a:noFill/>
          <a:ln cap="flat" cmpd="sng" w="9525">
            <a:solidFill>
              <a:srgbClr val="171717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4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3" name="Google Shape;283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41"/>
          <p:cNvSpPr txBox="1"/>
          <p:nvPr/>
        </p:nvSpPr>
        <p:spPr>
          <a:xfrm>
            <a:off x="935325" y="379100"/>
            <a:ext cx="7273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D93744"/>
                </a:solidFill>
                <a:latin typeface="Comic Sans MS"/>
                <a:ea typeface="Comic Sans MS"/>
                <a:cs typeface="Comic Sans MS"/>
                <a:sym typeface="Comic Sans MS"/>
              </a:rPr>
              <a:t>PCA Example</a:t>
            </a:r>
            <a:endParaRPr b="1" sz="3000">
              <a:solidFill>
                <a:srgbClr val="D93744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285" name="Google Shape;285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2042650"/>
            <a:ext cx="2854150" cy="137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79025" y="2042650"/>
            <a:ext cx="2863787" cy="137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06300" y="2042649"/>
            <a:ext cx="2440246" cy="1378850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41"/>
          <p:cNvSpPr txBox="1"/>
          <p:nvPr/>
        </p:nvSpPr>
        <p:spPr>
          <a:xfrm>
            <a:off x="311675" y="3591325"/>
            <a:ext cx="2854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171717"/>
                </a:solidFill>
                <a:latin typeface="Comic Sans MS"/>
                <a:ea typeface="Comic Sans MS"/>
                <a:cs typeface="Comic Sans MS"/>
                <a:sym typeface="Comic Sans MS"/>
              </a:rPr>
              <a:t>original data</a:t>
            </a:r>
            <a:endParaRPr/>
          </a:p>
        </p:txBody>
      </p:sp>
      <p:sp>
        <p:nvSpPr>
          <p:cNvPr id="289" name="Google Shape;289;p41"/>
          <p:cNvSpPr txBox="1"/>
          <p:nvPr/>
        </p:nvSpPr>
        <p:spPr>
          <a:xfrm>
            <a:off x="3379013" y="3591325"/>
            <a:ext cx="2863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171717"/>
                </a:solidFill>
                <a:latin typeface="Comic Sans MS"/>
                <a:ea typeface="Comic Sans MS"/>
                <a:cs typeface="Comic Sans MS"/>
                <a:sym typeface="Comic Sans MS"/>
              </a:rPr>
              <a:t>after </a:t>
            </a:r>
            <a:r>
              <a:rPr b="1" lang="en" sz="2000">
                <a:solidFill>
                  <a:srgbClr val="171717"/>
                </a:solidFill>
                <a:latin typeface="Comic Sans MS"/>
                <a:ea typeface="Comic Sans MS"/>
                <a:cs typeface="Comic Sans MS"/>
                <a:sym typeface="Comic Sans MS"/>
              </a:rPr>
              <a:t>Standard Scale</a:t>
            </a:r>
            <a:endParaRPr/>
          </a:p>
        </p:txBody>
      </p:sp>
      <p:sp>
        <p:nvSpPr>
          <p:cNvPr id="290" name="Google Shape;290;p41"/>
          <p:cNvSpPr txBox="1"/>
          <p:nvPr/>
        </p:nvSpPr>
        <p:spPr>
          <a:xfrm>
            <a:off x="6506325" y="3591325"/>
            <a:ext cx="2440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171717"/>
                </a:solidFill>
                <a:latin typeface="Comic Sans MS"/>
                <a:ea typeface="Comic Sans MS"/>
                <a:cs typeface="Comic Sans MS"/>
                <a:sym typeface="Comic Sans MS"/>
              </a:rPr>
              <a:t>after using PCA</a:t>
            </a:r>
            <a:endParaRPr b="1" sz="2000">
              <a:solidFill>
                <a:srgbClr val="171717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91" name="Google Shape;291;p41"/>
          <p:cNvSpPr txBox="1"/>
          <p:nvPr/>
        </p:nvSpPr>
        <p:spPr>
          <a:xfrm>
            <a:off x="1151925" y="1126675"/>
            <a:ext cx="6840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171717"/>
                </a:solidFill>
                <a:latin typeface="Comic Sans MS"/>
                <a:ea typeface="Comic Sans MS"/>
                <a:cs typeface="Comic Sans MS"/>
                <a:sym typeface="Comic Sans MS"/>
              </a:rPr>
              <a:t>From 4 dimensions to 2 dimensions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3744"/>
        </a:solidFill>
      </p:bgPr>
    </p:bg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" name="Google Shape;296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5" y="0"/>
            <a:ext cx="9267000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94152" y="189650"/>
            <a:ext cx="1645773" cy="47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8600" y="125300"/>
            <a:ext cx="809876" cy="607649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42"/>
          <p:cNvSpPr txBox="1"/>
          <p:nvPr/>
        </p:nvSpPr>
        <p:spPr>
          <a:xfrm>
            <a:off x="1543050" y="961950"/>
            <a:ext cx="6057900" cy="20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Coding</a:t>
            </a:r>
            <a:endParaRPr sz="3500">
              <a:solidFill>
                <a:schemeClr val="l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Notebook</a:t>
            </a:r>
            <a:r>
              <a:rPr lang="en" sz="1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:</a:t>
            </a:r>
            <a:endParaRPr sz="1800">
              <a:solidFill>
                <a:schemeClr val="l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PCA-hand_digits(classification).ipynb</a:t>
            </a:r>
            <a:endParaRPr sz="1800">
              <a:solidFill>
                <a:schemeClr val="l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PCA-iris(classification).ipynb</a:t>
            </a:r>
            <a:endParaRPr sz="1800">
              <a:solidFill>
                <a:schemeClr val="l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3744"/>
        </a:solidFill>
      </p:bgPr>
    </p:bg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4" name="Google Shape;30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5" y="0"/>
            <a:ext cx="9267000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94152" y="189650"/>
            <a:ext cx="1645773" cy="47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8600" y="125300"/>
            <a:ext cx="809876" cy="607649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43"/>
          <p:cNvSpPr txBox="1"/>
          <p:nvPr/>
        </p:nvSpPr>
        <p:spPr>
          <a:xfrm>
            <a:off x="1604525" y="1694550"/>
            <a:ext cx="60579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 Applying all the workshop algorithm</a:t>
            </a:r>
            <a:r>
              <a:rPr lang="en" sz="1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:</a:t>
            </a:r>
            <a:endParaRPr sz="1800">
              <a:solidFill>
                <a:schemeClr val="l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k_means+dbscan+pca-iris_dataset.ipynb</a:t>
            </a:r>
            <a:endParaRPr sz="1800">
              <a:solidFill>
                <a:schemeClr val="l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3744"/>
        </a:solid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5" y="0"/>
            <a:ext cx="9267000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94152" y="189650"/>
            <a:ext cx="1645773" cy="47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8600" y="125300"/>
            <a:ext cx="809876" cy="607649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6"/>
          <p:cNvSpPr txBox="1"/>
          <p:nvPr/>
        </p:nvSpPr>
        <p:spPr>
          <a:xfrm>
            <a:off x="1046850" y="1399850"/>
            <a:ext cx="70503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Unsupervised Learning</a:t>
            </a:r>
            <a:endParaRPr sz="2900">
              <a:solidFill>
                <a:schemeClr val="l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11" name="Google Shape;111;p26"/>
          <p:cNvSpPr txBox="1"/>
          <p:nvPr/>
        </p:nvSpPr>
        <p:spPr>
          <a:xfrm>
            <a:off x="2782500" y="2227650"/>
            <a:ext cx="3579000" cy="107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KALACHE Rachid Abdelghafour</a:t>
            </a:r>
            <a:endParaRPr sz="1800">
              <a:solidFill>
                <a:schemeClr val="lt1"/>
              </a:solidFill>
              <a:latin typeface="Nunito SemiBold"/>
              <a:ea typeface="Nunito SemiBold"/>
              <a:cs typeface="Nunito SemiBold"/>
              <a:sym typeface="Nunito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SOAi Co-lead</a:t>
            </a:r>
            <a:endParaRPr>
              <a:solidFill>
                <a:schemeClr val="lt1"/>
              </a:solidFill>
              <a:latin typeface="Nunito SemiBold"/>
              <a:ea typeface="Nunito SemiBold"/>
              <a:cs typeface="Nunito SemiBold"/>
              <a:sym typeface="Nunito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Big Data Student at USTHB</a:t>
            </a:r>
            <a:endParaRPr>
              <a:solidFill>
                <a:schemeClr val="lt1"/>
              </a:solidFill>
              <a:latin typeface="Nunito SemiBold"/>
              <a:ea typeface="Nunito SemiBold"/>
              <a:cs typeface="Nunito SemiBold"/>
              <a:sym typeface="Nunito SemiBold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3744"/>
        </a:solidFill>
      </p:bgPr>
    </p:bg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Google Shape;31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5" y="0"/>
            <a:ext cx="9267000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94152" y="189650"/>
            <a:ext cx="1645773" cy="47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8600" y="125300"/>
            <a:ext cx="809876" cy="607649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44"/>
          <p:cNvSpPr txBox="1"/>
          <p:nvPr/>
        </p:nvSpPr>
        <p:spPr>
          <a:xfrm>
            <a:off x="1543050" y="1504050"/>
            <a:ext cx="60579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Thank you for attending </a:t>
            </a:r>
            <a:endParaRPr sz="3500">
              <a:solidFill>
                <a:schemeClr val="l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316" name="Google Shape;316;p44"/>
          <p:cNvSpPr txBox="1"/>
          <p:nvPr/>
        </p:nvSpPr>
        <p:spPr>
          <a:xfrm>
            <a:off x="3608075" y="2418675"/>
            <a:ext cx="2050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any questions ?</a:t>
            </a:r>
            <a:endParaRPr sz="1800">
              <a:solidFill>
                <a:schemeClr val="lt1"/>
              </a:solidFill>
              <a:latin typeface="Nunito SemiBold"/>
              <a:ea typeface="Nunito SemiBold"/>
              <a:cs typeface="Nunito SemiBold"/>
              <a:sym typeface="Nunito SemiBold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D93744"/>
        </a:solidFill>
      </p:bgPr>
    </p:bg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201874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60775" y="4623875"/>
            <a:ext cx="1117932" cy="32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8600" y="4576975"/>
            <a:ext cx="558652" cy="41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D93744"/>
        </a:solidFill>
      </p:bgPr>
    </p:bg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" name="Google Shape;328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"/>
            <a:ext cx="9144000" cy="514349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60776" y="4623887"/>
            <a:ext cx="1117926" cy="32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8600" y="4576975"/>
            <a:ext cx="558652" cy="41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p4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7" name="Google Shape;337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D93744"/>
        </a:solidFill>
      </p:bgPr>
    </p:bg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5" y="0"/>
            <a:ext cx="9267000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94152" y="189650"/>
            <a:ext cx="1645773" cy="47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8600" y="125300"/>
            <a:ext cx="809876" cy="607649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48"/>
          <p:cNvSpPr txBox="1"/>
          <p:nvPr/>
        </p:nvSpPr>
        <p:spPr>
          <a:xfrm>
            <a:off x="1543050" y="1504050"/>
            <a:ext cx="60579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Thank you for attending </a:t>
            </a:r>
            <a:endParaRPr sz="3500">
              <a:solidFill>
                <a:schemeClr val="l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346" name="Google Shape;346;p48"/>
          <p:cNvSpPr txBox="1"/>
          <p:nvPr/>
        </p:nvSpPr>
        <p:spPr>
          <a:xfrm>
            <a:off x="3608075" y="2418675"/>
            <a:ext cx="2050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any questions ?</a:t>
            </a:r>
            <a:endParaRPr sz="1800">
              <a:solidFill>
                <a:schemeClr val="lt1"/>
              </a:solidFill>
              <a:latin typeface="Nunito SemiBold"/>
              <a:ea typeface="Nunito SemiBold"/>
              <a:cs typeface="Nunito SemiBold"/>
              <a:sym typeface="Nunito SemiBol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7" name="Google Shape;11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8" name="Google Shape;118;p27"/>
          <p:cNvGrpSpPr/>
          <p:nvPr/>
        </p:nvGrpSpPr>
        <p:grpSpPr>
          <a:xfrm>
            <a:off x="734329" y="877087"/>
            <a:ext cx="7675329" cy="3389334"/>
            <a:chOff x="1187400" y="641675"/>
            <a:chExt cx="7372327" cy="3051255"/>
          </a:xfrm>
        </p:grpSpPr>
        <p:sp>
          <p:nvSpPr>
            <p:cNvPr id="119" name="Google Shape;119;p27"/>
            <p:cNvSpPr/>
            <p:nvPr/>
          </p:nvSpPr>
          <p:spPr>
            <a:xfrm>
              <a:off x="4035960" y="641675"/>
              <a:ext cx="1675200" cy="602400"/>
            </a:xfrm>
            <a:prstGeom prst="roundRect">
              <a:avLst>
                <a:gd fmla="val 50000" name="adj"/>
              </a:avLst>
            </a:prstGeom>
            <a:solidFill>
              <a:srgbClr val="840D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Machine learnin</a:t>
              </a:r>
              <a:r>
                <a:rPr lang="en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g</a:t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20" name="Google Shape;120;p27"/>
            <p:cNvSpPr/>
            <p:nvPr/>
          </p:nvSpPr>
          <p:spPr>
            <a:xfrm>
              <a:off x="5963970" y="1866103"/>
              <a:ext cx="1675200" cy="602400"/>
            </a:xfrm>
            <a:prstGeom prst="roundRect">
              <a:avLst>
                <a:gd fmla="val 50000" name="adj"/>
              </a:avLst>
            </a:prstGeom>
            <a:solidFill>
              <a:srgbClr val="B612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Unsupervised</a:t>
              </a:r>
              <a:endParaRPr sz="1700">
                <a:solidFill>
                  <a:srgbClr val="FFFFFF"/>
                </a:solidFill>
              </a:endParaRPr>
            </a:p>
          </p:txBody>
        </p:sp>
        <p:sp>
          <p:nvSpPr>
            <p:cNvPr id="121" name="Google Shape;121;p27"/>
            <p:cNvSpPr/>
            <p:nvPr/>
          </p:nvSpPr>
          <p:spPr>
            <a:xfrm>
              <a:off x="2107949" y="1866103"/>
              <a:ext cx="1675200" cy="602400"/>
            </a:xfrm>
            <a:prstGeom prst="roundRect">
              <a:avLst>
                <a:gd fmla="val 50000" name="adj"/>
              </a:avLst>
            </a:prstGeom>
            <a:solidFill>
              <a:srgbClr val="B612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Supervised</a:t>
              </a:r>
              <a:endParaRPr sz="1700">
                <a:solidFill>
                  <a:srgbClr val="FFFFFF"/>
                </a:solidFill>
              </a:endParaRPr>
            </a:p>
          </p:txBody>
        </p:sp>
        <p:sp>
          <p:nvSpPr>
            <p:cNvPr id="122" name="Google Shape;122;p27"/>
            <p:cNvSpPr/>
            <p:nvPr/>
          </p:nvSpPr>
          <p:spPr>
            <a:xfrm>
              <a:off x="1187400" y="3090530"/>
              <a:ext cx="1675200" cy="602400"/>
            </a:xfrm>
            <a:prstGeom prst="roundRect">
              <a:avLst>
                <a:gd fmla="val 50000" name="adj"/>
              </a:avLst>
            </a:prstGeom>
            <a:solidFill>
              <a:srgbClr val="E116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Classification</a:t>
              </a:r>
              <a:endParaRPr sz="1500">
                <a:solidFill>
                  <a:srgbClr val="FFFFFF"/>
                </a:solidFill>
              </a:endParaRPr>
            </a:p>
          </p:txBody>
        </p:sp>
        <p:sp>
          <p:nvSpPr>
            <p:cNvPr id="123" name="Google Shape;123;p27"/>
            <p:cNvSpPr/>
            <p:nvPr/>
          </p:nvSpPr>
          <p:spPr>
            <a:xfrm>
              <a:off x="3028498" y="3090530"/>
              <a:ext cx="1675200" cy="602400"/>
            </a:xfrm>
            <a:prstGeom prst="roundRect">
              <a:avLst>
                <a:gd fmla="val 50000" name="adj"/>
              </a:avLst>
            </a:prstGeom>
            <a:solidFill>
              <a:srgbClr val="E116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Regression</a:t>
              </a:r>
              <a:endParaRPr sz="1500">
                <a:solidFill>
                  <a:srgbClr val="FFFFFF"/>
                </a:solidFill>
              </a:endParaRPr>
            </a:p>
          </p:txBody>
        </p:sp>
        <p:sp>
          <p:nvSpPr>
            <p:cNvPr id="124" name="Google Shape;124;p27"/>
            <p:cNvSpPr/>
            <p:nvPr/>
          </p:nvSpPr>
          <p:spPr>
            <a:xfrm>
              <a:off x="5043429" y="3090530"/>
              <a:ext cx="1675200" cy="602400"/>
            </a:xfrm>
            <a:prstGeom prst="roundRect">
              <a:avLst>
                <a:gd fmla="val 50000" name="adj"/>
              </a:avLst>
            </a:prstGeom>
            <a:solidFill>
              <a:srgbClr val="E116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Clustering</a:t>
              </a:r>
              <a:endParaRPr sz="1500">
                <a:solidFill>
                  <a:srgbClr val="FFFFFF"/>
                </a:solidFill>
              </a:endParaRPr>
            </a:p>
          </p:txBody>
        </p:sp>
        <p:sp>
          <p:nvSpPr>
            <p:cNvPr id="125" name="Google Shape;125;p27"/>
            <p:cNvSpPr/>
            <p:nvPr/>
          </p:nvSpPr>
          <p:spPr>
            <a:xfrm>
              <a:off x="6884527" y="3090530"/>
              <a:ext cx="1675200" cy="602400"/>
            </a:xfrm>
            <a:prstGeom prst="roundRect">
              <a:avLst>
                <a:gd fmla="val 50000" name="adj"/>
              </a:avLst>
            </a:prstGeom>
            <a:solidFill>
              <a:srgbClr val="E116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Dimensionality Reduction</a:t>
              </a:r>
              <a:endParaRPr sz="1500">
                <a:solidFill>
                  <a:srgbClr val="FFFFFF"/>
                </a:solidFill>
              </a:endParaRPr>
            </a:p>
          </p:txBody>
        </p:sp>
        <p:cxnSp>
          <p:nvCxnSpPr>
            <p:cNvPr id="126" name="Google Shape;126;p27"/>
            <p:cNvCxnSpPr>
              <a:stCxn id="119" idx="2"/>
              <a:endCxn id="120" idx="0"/>
            </p:cNvCxnSpPr>
            <p:nvPr/>
          </p:nvCxnSpPr>
          <p:spPr>
            <a:xfrm flipH="1" rot="-5400000">
              <a:off x="5526660" y="590975"/>
              <a:ext cx="621900" cy="1928100"/>
            </a:xfrm>
            <a:prstGeom prst="bentConnector3">
              <a:avLst>
                <a:gd fmla="val 50010" name="adj1"/>
              </a:avLst>
            </a:prstGeom>
            <a:noFill/>
            <a:ln cap="flat" cmpd="sng" w="9525">
              <a:solidFill>
                <a:srgbClr val="C2C2C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27" name="Google Shape;127;p27"/>
            <p:cNvCxnSpPr>
              <a:stCxn id="121" idx="0"/>
              <a:endCxn id="119" idx="2"/>
            </p:cNvCxnSpPr>
            <p:nvPr/>
          </p:nvCxnSpPr>
          <p:spPr>
            <a:xfrm rot="-5400000">
              <a:off x="3598649" y="591103"/>
              <a:ext cx="621900" cy="1928100"/>
            </a:xfrm>
            <a:prstGeom prst="bentConnector3">
              <a:avLst>
                <a:gd fmla="val 50010" name="adj1"/>
              </a:avLst>
            </a:prstGeom>
            <a:noFill/>
            <a:ln cap="flat" cmpd="sng" w="9525">
              <a:solidFill>
                <a:srgbClr val="C2C2C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28" name="Google Shape;128;p27"/>
            <p:cNvCxnSpPr>
              <a:stCxn id="121" idx="2"/>
              <a:endCxn id="123" idx="0"/>
            </p:cNvCxnSpPr>
            <p:nvPr/>
          </p:nvCxnSpPr>
          <p:spPr>
            <a:xfrm flipH="1" rot="-5400000">
              <a:off x="3094799" y="2319253"/>
              <a:ext cx="621900" cy="920400"/>
            </a:xfrm>
            <a:prstGeom prst="bentConnector3">
              <a:avLst>
                <a:gd fmla="val 50010" name="adj1"/>
              </a:avLst>
            </a:prstGeom>
            <a:noFill/>
            <a:ln cap="flat" cmpd="sng" w="9525">
              <a:solidFill>
                <a:srgbClr val="C2C2C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29" name="Google Shape;129;p27"/>
            <p:cNvCxnSpPr>
              <a:stCxn id="122" idx="0"/>
              <a:endCxn id="121" idx="2"/>
            </p:cNvCxnSpPr>
            <p:nvPr/>
          </p:nvCxnSpPr>
          <p:spPr>
            <a:xfrm rot="-5400000">
              <a:off x="2174250" y="2319380"/>
              <a:ext cx="621900" cy="920400"/>
            </a:xfrm>
            <a:prstGeom prst="bentConnector3">
              <a:avLst>
                <a:gd fmla="val 50010" name="adj1"/>
              </a:avLst>
            </a:prstGeom>
            <a:noFill/>
            <a:ln cap="flat" cmpd="sng" w="9525">
              <a:solidFill>
                <a:srgbClr val="C2C2C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30" name="Google Shape;130;p27"/>
            <p:cNvCxnSpPr>
              <a:stCxn id="120" idx="2"/>
              <a:endCxn id="125" idx="0"/>
            </p:cNvCxnSpPr>
            <p:nvPr/>
          </p:nvCxnSpPr>
          <p:spPr>
            <a:xfrm flipH="1" rot="-5400000">
              <a:off x="6950970" y="2319103"/>
              <a:ext cx="621900" cy="920700"/>
            </a:xfrm>
            <a:prstGeom prst="bentConnector3">
              <a:avLst>
                <a:gd fmla="val 50010" name="adj1"/>
              </a:avLst>
            </a:prstGeom>
            <a:noFill/>
            <a:ln cap="flat" cmpd="sng" w="9525">
              <a:solidFill>
                <a:srgbClr val="C2C2C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31" name="Google Shape;131;p27"/>
            <p:cNvCxnSpPr>
              <a:stCxn id="124" idx="0"/>
              <a:endCxn id="120" idx="2"/>
            </p:cNvCxnSpPr>
            <p:nvPr/>
          </p:nvCxnSpPr>
          <p:spPr>
            <a:xfrm rot="-5400000">
              <a:off x="6030279" y="2319380"/>
              <a:ext cx="621900" cy="920400"/>
            </a:xfrm>
            <a:prstGeom prst="bentConnector3">
              <a:avLst>
                <a:gd fmla="val 50010" name="adj1"/>
              </a:avLst>
            </a:prstGeom>
            <a:noFill/>
            <a:ln cap="flat" cmpd="sng" w="9525">
              <a:solidFill>
                <a:srgbClr val="C2C2C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32" name="Google Shape;132;p27"/>
          <p:cNvSpPr txBox="1"/>
          <p:nvPr/>
        </p:nvSpPr>
        <p:spPr>
          <a:xfrm>
            <a:off x="0" y="0"/>
            <a:ext cx="91440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D93744"/>
                </a:solidFill>
                <a:latin typeface="Comic Sans MS"/>
                <a:ea typeface="Comic Sans MS"/>
                <a:cs typeface="Comic Sans MS"/>
                <a:sym typeface="Comic Sans MS"/>
              </a:rPr>
              <a:t>Machine</a:t>
            </a:r>
            <a:r>
              <a:rPr b="1" lang="en" sz="4000">
                <a:solidFill>
                  <a:srgbClr val="D93744"/>
                </a:solidFill>
                <a:latin typeface="Comic Sans MS"/>
                <a:ea typeface="Comic Sans MS"/>
                <a:cs typeface="Comic Sans MS"/>
                <a:sym typeface="Comic Sans MS"/>
              </a:rPr>
              <a:t> Learning</a:t>
            </a:r>
            <a:endParaRPr sz="40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8" name="Google Shape;13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8"/>
          <p:cNvSpPr txBox="1"/>
          <p:nvPr>
            <p:ph idx="1" type="subTitle"/>
          </p:nvPr>
        </p:nvSpPr>
        <p:spPr>
          <a:xfrm>
            <a:off x="311700" y="186875"/>
            <a:ext cx="8520600" cy="79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D93744"/>
                </a:solidFill>
                <a:latin typeface="Comic Sans MS"/>
                <a:ea typeface="Comic Sans MS"/>
                <a:cs typeface="Comic Sans MS"/>
                <a:sym typeface="Comic Sans MS"/>
              </a:rPr>
              <a:t>Supervised Learning</a:t>
            </a:r>
            <a:endParaRPr b="1" sz="4000">
              <a:solidFill>
                <a:srgbClr val="D93744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40" name="Google Shape;140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4763" y="1136650"/>
            <a:ext cx="2943225" cy="3295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47425" y="1131875"/>
            <a:ext cx="2971800" cy="3305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2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8" name="Google Shape;14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9"/>
          <p:cNvSpPr txBox="1"/>
          <p:nvPr/>
        </p:nvSpPr>
        <p:spPr>
          <a:xfrm>
            <a:off x="0" y="261725"/>
            <a:ext cx="91440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D93744"/>
                </a:solidFill>
                <a:latin typeface="Comic Sans MS"/>
                <a:ea typeface="Comic Sans MS"/>
                <a:cs typeface="Comic Sans MS"/>
                <a:sym typeface="Comic Sans MS"/>
              </a:rPr>
              <a:t>Unsupervised Learning</a:t>
            </a:r>
            <a:endParaRPr/>
          </a:p>
        </p:txBody>
      </p:sp>
      <p:pic>
        <p:nvPicPr>
          <p:cNvPr id="150" name="Google Shape;150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457" y="1445602"/>
            <a:ext cx="2055618" cy="172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97875" y="1466299"/>
            <a:ext cx="2055625" cy="1702659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9"/>
          <p:cNvSpPr txBox="1"/>
          <p:nvPr/>
        </p:nvSpPr>
        <p:spPr>
          <a:xfrm>
            <a:off x="911700" y="3663675"/>
            <a:ext cx="31491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D93744"/>
                </a:solidFill>
                <a:latin typeface="Comic Sans MS"/>
                <a:ea typeface="Comic Sans MS"/>
                <a:cs typeface="Comic Sans MS"/>
                <a:sym typeface="Comic Sans MS"/>
              </a:rPr>
              <a:t>Clustering</a:t>
            </a:r>
            <a:endParaRPr sz="2500"/>
          </a:p>
        </p:txBody>
      </p:sp>
      <p:sp>
        <p:nvSpPr>
          <p:cNvPr id="153" name="Google Shape;153;p29"/>
          <p:cNvSpPr/>
          <p:nvPr/>
        </p:nvSpPr>
        <p:spPr>
          <a:xfrm>
            <a:off x="2210225" y="2364000"/>
            <a:ext cx="523500" cy="110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pic>
        <p:nvPicPr>
          <p:cNvPr id="154" name="Google Shape;154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16175" y="1271262"/>
            <a:ext cx="2913710" cy="20526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55" name="Google Shape;155;p29"/>
          <p:cNvSpPr txBox="1"/>
          <p:nvPr/>
        </p:nvSpPr>
        <p:spPr>
          <a:xfrm>
            <a:off x="5586375" y="3533000"/>
            <a:ext cx="3573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56" name="Google Shape;156;p29"/>
          <p:cNvSpPr txBox="1"/>
          <p:nvPr/>
        </p:nvSpPr>
        <p:spPr>
          <a:xfrm>
            <a:off x="5860975" y="3453950"/>
            <a:ext cx="31491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D93744"/>
                </a:solidFill>
                <a:latin typeface="Comic Sans MS"/>
                <a:ea typeface="Comic Sans MS"/>
                <a:cs typeface="Comic Sans MS"/>
                <a:sym typeface="Comic Sans MS"/>
              </a:rPr>
              <a:t>Dimensionality Reduction</a:t>
            </a:r>
            <a:endParaRPr sz="25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3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3" name="Google Shape;16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30"/>
          <p:cNvSpPr txBox="1"/>
          <p:nvPr>
            <p:ph idx="1" type="subTitle"/>
          </p:nvPr>
        </p:nvSpPr>
        <p:spPr>
          <a:xfrm>
            <a:off x="311700" y="186875"/>
            <a:ext cx="8520600" cy="79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D93744"/>
                </a:solidFill>
                <a:latin typeface="Comic Sans MS"/>
                <a:ea typeface="Comic Sans MS"/>
                <a:cs typeface="Comic Sans MS"/>
                <a:sym typeface="Comic Sans MS"/>
              </a:rPr>
              <a:t>Supervised Vs </a:t>
            </a:r>
            <a:r>
              <a:rPr b="1" lang="en" sz="4000">
                <a:solidFill>
                  <a:srgbClr val="D93744"/>
                </a:solidFill>
                <a:latin typeface="Comic Sans MS"/>
                <a:ea typeface="Comic Sans MS"/>
                <a:cs typeface="Comic Sans MS"/>
                <a:sym typeface="Comic Sans MS"/>
              </a:rPr>
              <a:t>Unsupervised </a:t>
            </a:r>
            <a:endParaRPr b="1" sz="4000">
              <a:solidFill>
                <a:srgbClr val="D93744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65" name="Google Shape;165;p30"/>
          <p:cNvPicPr preferRelativeResize="0"/>
          <p:nvPr/>
        </p:nvPicPr>
        <p:blipFill rotWithShape="1">
          <a:blip r:embed="rId4">
            <a:alphaModFix/>
          </a:blip>
          <a:srcRect b="4340" l="0" r="0" t="16888"/>
          <a:stretch/>
        </p:blipFill>
        <p:spPr>
          <a:xfrm>
            <a:off x="307063" y="1590350"/>
            <a:ext cx="3843018" cy="144945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66" name="Google Shape;166;p30"/>
          <p:cNvPicPr preferRelativeResize="0"/>
          <p:nvPr/>
        </p:nvPicPr>
        <p:blipFill rotWithShape="1">
          <a:blip r:embed="rId5">
            <a:alphaModFix/>
          </a:blip>
          <a:srcRect b="0" l="0" r="0" t="17654"/>
          <a:stretch/>
        </p:blipFill>
        <p:spPr>
          <a:xfrm>
            <a:off x="4476788" y="1590350"/>
            <a:ext cx="4494575" cy="144945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67" name="Google Shape;167;p30"/>
          <p:cNvSpPr txBox="1"/>
          <p:nvPr/>
        </p:nvSpPr>
        <p:spPr>
          <a:xfrm>
            <a:off x="654025" y="3332925"/>
            <a:ext cx="31491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D93744"/>
                </a:solidFill>
                <a:latin typeface="Comic Sans MS"/>
                <a:ea typeface="Comic Sans MS"/>
                <a:cs typeface="Comic Sans MS"/>
                <a:sym typeface="Comic Sans MS"/>
              </a:rPr>
              <a:t>Supervised</a:t>
            </a:r>
            <a:endParaRPr sz="2500"/>
          </a:p>
        </p:txBody>
      </p:sp>
      <p:sp>
        <p:nvSpPr>
          <p:cNvPr id="168" name="Google Shape;168;p30"/>
          <p:cNvSpPr txBox="1"/>
          <p:nvPr/>
        </p:nvSpPr>
        <p:spPr>
          <a:xfrm>
            <a:off x="5149525" y="3332925"/>
            <a:ext cx="31491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D93744"/>
                </a:solidFill>
                <a:latin typeface="Comic Sans MS"/>
                <a:ea typeface="Comic Sans MS"/>
                <a:cs typeface="Comic Sans MS"/>
                <a:sym typeface="Comic Sans MS"/>
              </a:rPr>
              <a:t>Unsupervised</a:t>
            </a:r>
            <a:endParaRPr sz="25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3744"/>
        </a:solidFill>
      </p:bgPr>
    </p:bg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201874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60775" y="4623875"/>
            <a:ext cx="1117932" cy="32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8600" y="4576975"/>
            <a:ext cx="558652" cy="41915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31"/>
          <p:cNvSpPr txBox="1"/>
          <p:nvPr>
            <p:ph idx="1" type="subTitle"/>
          </p:nvPr>
        </p:nvSpPr>
        <p:spPr>
          <a:xfrm>
            <a:off x="340638" y="572150"/>
            <a:ext cx="8520600" cy="79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Clustering Algorithms</a:t>
            </a:r>
            <a:endParaRPr b="1" sz="40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77" name="Google Shape;177;p31"/>
          <p:cNvSpPr txBox="1"/>
          <p:nvPr/>
        </p:nvSpPr>
        <p:spPr>
          <a:xfrm>
            <a:off x="2484000" y="1609850"/>
            <a:ext cx="41760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7350" lvl="0" marL="4572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Comic Sans MS"/>
              <a:buAutoNum type="arabicParenR"/>
            </a:pPr>
            <a:r>
              <a:rPr b="1" lang="en" sz="25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K-Means </a:t>
            </a:r>
            <a:r>
              <a:rPr b="1" lang="en" sz="25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Clustering</a:t>
            </a:r>
            <a:endParaRPr sz="2500">
              <a:solidFill>
                <a:schemeClr val="lt1"/>
              </a:solidFill>
            </a:endParaRPr>
          </a:p>
        </p:txBody>
      </p:sp>
      <p:sp>
        <p:nvSpPr>
          <p:cNvPr id="178" name="Google Shape;178;p31"/>
          <p:cNvSpPr txBox="1"/>
          <p:nvPr/>
        </p:nvSpPr>
        <p:spPr>
          <a:xfrm>
            <a:off x="2513000" y="2424350"/>
            <a:ext cx="41760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2) DBScan Clustering</a:t>
            </a:r>
            <a:endParaRPr sz="2500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3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5" name="Google Shape;18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32"/>
          <p:cNvSpPr txBox="1"/>
          <p:nvPr/>
        </p:nvSpPr>
        <p:spPr>
          <a:xfrm>
            <a:off x="1609650" y="165050"/>
            <a:ext cx="592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19100" lvl="0" marL="457200" rtl="0" algn="ctr">
              <a:spcBef>
                <a:spcPts val="0"/>
              </a:spcBef>
              <a:spcAft>
                <a:spcPts val="0"/>
              </a:spcAft>
              <a:buClr>
                <a:srgbClr val="D93744"/>
              </a:buClr>
              <a:buSzPts val="3000"/>
              <a:buFont typeface="Comic Sans MS"/>
              <a:buAutoNum type="arabicParenR"/>
            </a:pPr>
            <a:r>
              <a:rPr b="1" lang="en" sz="3000">
                <a:solidFill>
                  <a:srgbClr val="D93744"/>
                </a:solidFill>
                <a:latin typeface="Comic Sans MS"/>
                <a:ea typeface="Comic Sans MS"/>
                <a:cs typeface="Comic Sans MS"/>
                <a:sym typeface="Comic Sans MS"/>
              </a:rPr>
              <a:t>K-Means Clustering</a:t>
            </a:r>
            <a:endParaRPr sz="3000">
              <a:solidFill>
                <a:srgbClr val="D93744"/>
              </a:solidFill>
            </a:endParaRPr>
          </a:p>
        </p:txBody>
      </p:sp>
      <p:pic>
        <p:nvPicPr>
          <p:cNvPr id="187" name="Google Shape;187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957388"/>
            <a:ext cx="1687990" cy="1626975"/>
          </a:xfrm>
          <a:prstGeom prst="rect">
            <a:avLst/>
          </a:prstGeom>
          <a:noFill/>
          <a:ln cap="flat" cmpd="sng" w="9525">
            <a:solidFill>
              <a:srgbClr val="171717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88" name="Google Shape;188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86512" y="957388"/>
            <a:ext cx="1884584" cy="1626975"/>
          </a:xfrm>
          <a:prstGeom prst="rect">
            <a:avLst/>
          </a:prstGeom>
          <a:noFill/>
          <a:ln cap="flat" cmpd="sng" w="9525">
            <a:solidFill>
              <a:srgbClr val="171717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89" name="Google Shape;189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67120" y="957388"/>
            <a:ext cx="1884584" cy="1626975"/>
          </a:xfrm>
          <a:prstGeom prst="rect">
            <a:avLst/>
          </a:prstGeom>
          <a:noFill/>
          <a:ln cap="flat" cmpd="sng" w="9525">
            <a:solidFill>
              <a:srgbClr val="171717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90" name="Google Shape;190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947716" y="957388"/>
            <a:ext cx="1884584" cy="1626975"/>
          </a:xfrm>
          <a:prstGeom prst="rect">
            <a:avLst/>
          </a:prstGeom>
          <a:noFill/>
          <a:ln cap="flat" cmpd="sng" w="9525">
            <a:solidFill>
              <a:srgbClr val="171717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91" name="Google Shape;191;p32"/>
          <p:cNvSpPr/>
          <p:nvPr/>
        </p:nvSpPr>
        <p:spPr>
          <a:xfrm>
            <a:off x="2040700" y="1715525"/>
            <a:ext cx="304800" cy="110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192" name="Google Shape;192;p32"/>
          <p:cNvSpPr/>
          <p:nvPr/>
        </p:nvSpPr>
        <p:spPr>
          <a:xfrm>
            <a:off x="4316713" y="1715525"/>
            <a:ext cx="304800" cy="110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193" name="Google Shape;193;p32"/>
          <p:cNvSpPr/>
          <p:nvPr/>
        </p:nvSpPr>
        <p:spPr>
          <a:xfrm>
            <a:off x="6597313" y="1715513"/>
            <a:ext cx="304800" cy="110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194" name="Google Shape;194;p32"/>
          <p:cNvSpPr txBox="1"/>
          <p:nvPr/>
        </p:nvSpPr>
        <p:spPr>
          <a:xfrm>
            <a:off x="627138" y="2730225"/>
            <a:ext cx="1088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D93744"/>
                </a:solidFill>
                <a:latin typeface="Comic Sans MS"/>
                <a:ea typeface="Comic Sans MS"/>
                <a:cs typeface="Comic Sans MS"/>
                <a:sym typeface="Comic Sans MS"/>
              </a:rPr>
              <a:t>Etape 1</a:t>
            </a:r>
            <a:endParaRPr sz="1800"/>
          </a:p>
        </p:txBody>
      </p:sp>
      <p:sp>
        <p:nvSpPr>
          <p:cNvPr id="195" name="Google Shape;195;p32"/>
          <p:cNvSpPr txBox="1"/>
          <p:nvPr/>
        </p:nvSpPr>
        <p:spPr>
          <a:xfrm>
            <a:off x="2800238" y="2730225"/>
            <a:ext cx="1088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D93744"/>
                </a:solidFill>
                <a:latin typeface="Comic Sans MS"/>
                <a:ea typeface="Comic Sans MS"/>
                <a:cs typeface="Comic Sans MS"/>
                <a:sym typeface="Comic Sans MS"/>
              </a:rPr>
              <a:t>Etape 2</a:t>
            </a:r>
            <a:endParaRPr sz="1800"/>
          </a:p>
        </p:txBody>
      </p:sp>
      <p:sp>
        <p:nvSpPr>
          <p:cNvPr id="196" name="Google Shape;196;p32"/>
          <p:cNvSpPr txBox="1"/>
          <p:nvPr/>
        </p:nvSpPr>
        <p:spPr>
          <a:xfrm>
            <a:off x="5080838" y="2730225"/>
            <a:ext cx="1088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D93744"/>
                </a:solidFill>
                <a:latin typeface="Comic Sans MS"/>
                <a:ea typeface="Comic Sans MS"/>
                <a:cs typeface="Comic Sans MS"/>
                <a:sym typeface="Comic Sans MS"/>
              </a:rPr>
              <a:t>Etape 3 </a:t>
            </a:r>
            <a:endParaRPr sz="1800"/>
          </a:p>
        </p:txBody>
      </p:sp>
      <p:sp>
        <p:nvSpPr>
          <p:cNvPr id="197" name="Google Shape;197;p32"/>
          <p:cNvSpPr txBox="1"/>
          <p:nvPr/>
        </p:nvSpPr>
        <p:spPr>
          <a:xfrm>
            <a:off x="7428763" y="2730225"/>
            <a:ext cx="1088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D93744"/>
                </a:solidFill>
                <a:latin typeface="Comic Sans MS"/>
                <a:ea typeface="Comic Sans MS"/>
                <a:cs typeface="Comic Sans MS"/>
                <a:sym typeface="Comic Sans MS"/>
              </a:rPr>
              <a:t>Etape 4</a:t>
            </a:r>
            <a:endParaRPr sz="1800"/>
          </a:p>
        </p:txBody>
      </p:sp>
      <p:sp>
        <p:nvSpPr>
          <p:cNvPr id="198" name="Google Shape;198;p32"/>
          <p:cNvSpPr txBox="1"/>
          <p:nvPr/>
        </p:nvSpPr>
        <p:spPr>
          <a:xfrm>
            <a:off x="311750" y="3337775"/>
            <a:ext cx="1688100" cy="1108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333333"/>
                </a:solidFill>
                <a:highlight>
                  <a:srgbClr val="FFFFFF"/>
                </a:highlight>
              </a:rPr>
              <a:t>Select random </a:t>
            </a:r>
            <a:r>
              <a:rPr b="1" lang="en" sz="1500">
                <a:solidFill>
                  <a:srgbClr val="333333"/>
                </a:solidFill>
                <a:highlight>
                  <a:srgbClr val="FFFFFF"/>
                </a:highlight>
              </a:rPr>
              <a:t>K</a:t>
            </a:r>
            <a:r>
              <a:rPr lang="en" sz="1500">
                <a:solidFill>
                  <a:srgbClr val="333333"/>
                </a:solidFill>
                <a:highlight>
                  <a:srgbClr val="FFFFFF"/>
                </a:highlight>
              </a:rPr>
              <a:t> points or centroids (</a:t>
            </a:r>
            <a:r>
              <a:rPr b="1" lang="en" sz="1500">
                <a:solidFill>
                  <a:srgbClr val="333333"/>
                </a:solidFill>
                <a:highlight>
                  <a:srgbClr val="FFFFFF"/>
                </a:highlight>
              </a:rPr>
              <a:t>K </a:t>
            </a:r>
            <a:r>
              <a:rPr lang="en" sz="1500">
                <a:solidFill>
                  <a:srgbClr val="333333"/>
                </a:solidFill>
                <a:highlight>
                  <a:srgbClr val="FFFFFF"/>
                </a:highlight>
              </a:rPr>
              <a:t>is </a:t>
            </a:r>
            <a:r>
              <a:rPr b="1" lang="en" sz="1500">
                <a:solidFill>
                  <a:srgbClr val="333333"/>
                </a:solidFill>
                <a:highlight>
                  <a:srgbClr val="FFFFFF"/>
                </a:highlight>
              </a:rPr>
              <a:t>hyperparameter</a:t>
            </a:r>
            <a:r>
              <a:rPr lang="en" sz="1500">
                <a:solidFill>
                  <a:srgbClr val="333333"/>
                </a:solidFill>
                <a:highlight>
                  <a:srgbClr val="FFFFFF"/>
                </a:highlight>
              </a:rPr>
              <a:t>)</a:t>
            </a:r>
            <a:endParaRPr sz="1500">
              <a:solidFill>
                <a:srgbClr val="333333"/>
              </a:solidFill>
              <a:highlight>
                <a:srgbClr val="FFFFFF"/>
              </a:highlight>
            </a:endParaRPr>
          </a:p>
        </p:txBody>
      </p:sp>
      <p:sp>
        <p:nvSpPr>
          <p:cNvPr id="199" name="Google Shape;199;p32"/>
          <p:cNvSpPr txBox="1"/>
          <p:nvPr/>
        </p:nvSpPr>
        <p:spPr>
          <a:xfrm>
            <a:off x="2386350" y="3337775"/>
            <a:ext cx="1884600" cy="1108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333333"/>
                </a:solidFill>
                <a:highlight>
                  <a:srgbClr val="FFFFFF"/>
                </a:highlight>
              </a:rPr>
              <a:t>Assign each data point to its nearest centroid.</a:t>
            </a:r>
            <a:endParaRPr sz="15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333333"/>
              </a:solidFill>
              <a:highlight>
                <a:srgbClr val="FFFFFF"/>
              </a:highlight>
            </a:endParaRPr>
          </a:p>
        </p:txBody>
      </p:sp>
      <p:sp>
        <p:nvSpPr>
          <p:cNvPr id="200" name="Google Shape;200;p32"/>
          <p:cNvSpPr txBox="1"/>
          <p:nvPr/>
        </p:nvSpPr>
        <p:spPr>
          <a:xfrm>
            <a:off x="4667125" y="3337775"/>
            <a:ext cx="1884600" cy="1108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333333"/>
                </a:solidFill>
                <a:highlight>
                  <a:srgbClr val="FFFFFF"/>
                </a:highlight>
              </a:rPr>
              <a:t>Update centroids based on the mean of assigned data points.</a:t>
            </a:r>
            <a:endParaRPr sz="1500"/>
          </a:p>
        </p:txBody>
      </p:sp>
      <p:sp>
        <p:nvSpPr>
          <p:cNvPr id="201" name="Google Shape;201;p32"/>
          <p:cNvSpPr txBox="1"/>
          <p:nvPr/>
        </p:nvSpPr>
        <p:spPr>
          <a:xfrm>
            <a:off x="6947725" y="3337775"/>
            <a:ext cx="1884600" cy="1108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333333"/>
                </a:solidFill>
                <a:highlight>
                  <a:srgbClr val="FFFFFF"/>
                </a:highlight>
              </a:rPr>
              <a:t>Steps 2 and 3 are repeated until convergence has been reached</a:t>
            </a:r>
            <a:endParaRPr sz="15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3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8" name="Google Shape;20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33"/>
          <p:cNvSpPr txBox="1"/>
          <p:nvPr/>
        </p:nvSpPr>
        <p:spPr>
          <a:xfrm>
            <a:off x="1609650" y="272100"/>
            <a:ext cx="592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D93744"/>
                </a:solidFill>
                <a:latin typeface="Comic Sans MS"/>
                <a:ea typeface="Comic Sans MS"/>
                <a:cs typeface="Comic Sans MS"/>
                <a:sym typeface="Comic Sans MS"/>
              </a:rPr>
              <a:t>K-means Example</a:t>
            </a:r>
            <a:endParaRPr b="1" sz="3000">
              <a:solidFill>
                <a:srgbClr val="D93744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210" name="Google Shape;210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61175" y="1143325"/>
            <a:ext cx="3821650" cy="3713675"/>
          </a:xfrm>
          <a:prstGeom prst="rect">
            <a:avLst/>
          </a:prstGeom>
          <a:noFill/>
          <a:ln cap="flat" cmpd="sng" w="9525">
            <a:solidFill>
              <a:srgbClr val="171717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666666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